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16"/>
  </p:notesMasterIdLst>
  <p:handoutMasterIdLst>
    <p:handoutMasterId r:id="rId17"/>
  </p:handoutMasterIdLst>
  <p:sldIdLst>
    <p:sldId id="1171" r:id="rId4"/>
    <p:sldId id="1180" r:id="rId5"/>
    <p:sldId id="1126" r:id="rId6"/>
    <p:sldId id="1199" r:id="rId7"/>
    <p:sldId id="1200" r:id="rId8"/>
    <p:sldId id="1201" r:id="rId9"/>
    <p:sldId id="1202" r:id="rId10"/>
    <p:sldId id="1203" r:id="rId11"/>
    <p:sldId id="1205" r:id="rId12"/>
    <p:sldId id="1206" r:id="rId13"/>
    <p:sldId id="1207" r:id="rId14"/>
    <p:sldId id="117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уководство" id="{E6ECDA77-1B8E-0E4F-8DDA-529EB99512FD}">
          <p14:sldIdLst>
            <p14:sldId id="1171"/>
            <p14:sldId id="1180"/>
            <p14:sldId id="1126"/>
            <p14:sldId id="1199"/>
            <p14:sldId id="1200"/>
            <p14:sldId id="1201"/>
            <p14:sldId id="1202"/>
            <p14:sldId id="1203"/>
            <p14:sldId id="1205"/>
            <p14:sldId id="1206"/>
            <p14:sldId id="1207"/>
            <p14:sldId id="11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0520" autoAdjust="0"/>
  </p:normalViewPr>
  <p:slideViewPr>
    <p:cSldViewPr snapToGrid="0" snapToObjects="1">
      <p:cViewPr varScale="1">
        <p:scale>
          <a:sx n="77" d="100"/>
          <a:sy n="77" d="100"/>
        </p:scale>
        <p:origin x="114" y="7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14.04.2025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17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46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443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32" y="2474255"/>
            <a:ext cx="8051638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различных типов воздушных судов с использованием методов машинного обучения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Стонтов Е.О.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Татарникова Т.М.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ru-RU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D9B9B-3B9F-4C06-822B-27C49098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3A50620-E20C-44BA-9960-811921B604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5531555"/>
            <a:ext cx="11110559" cy="8128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продемонстрировала самое высокое значение точности – 94.6% и самую низкое значение функции потерь – 0.19.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6699B1-FA41-4D26-8485-B5971CE43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59" y="1094810"/>
            <a:ext cx="4901070" cy="38404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003D9-DC59-44B6-BB8B-DFC0FC598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756" y="1094811"/>
            <a:ext cx="5149673" cy="3763010"/>
          </a:xfrm>
          <a:prstGeom prst="rect">
            <a:avLst/>
          </a:prstGeo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578C7512-5042-441D-81CC-E262D74D6617}"/>
              </a:ext>
            </a:extLst>
          </p:cNvPr>
          <p:cNvSpPr txBox="1">
            <a:spLocks/>
          </p:cNvSpPr>
          <p:nvPr/>
        </p:nvSpPr>
        <p:spPr>
          <a:xfrm>
            <a:off x="701991" y="4974346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8 – Значения точности</a:t>
            </a:r>
          </a:p>
        </p:txBody>
      </p:sp>
      <p:sp>
        <p:nvSpPr>
          <p:cNvPr id="12" name="Заголовок 8">
            <a:extLst>
              <a:ext uri="{FF2B5EF4-FFF2-40B4-BE49-F238E27FC236}">
                <a16:creationId xmlns:a16="http://schemas.microsoft.com/office/drawing/2014/main" id="{7A632AC8-F796-4732-AEF4-679D11828418}"/>
              </a:ext>
            </a:extLst>
          </p:cNvPr>
          <p:cNvSpPr txBox="1">
            <a:spLocks/>
          </p:cNvSpPr>
          <p:nvPr/>
        </p:nvSpPr>
        <p:spPr>
          <a:xfrm>
            <a:off x="6491359" y="4935258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9 – Значения функции потерь</a:t>
            </a:r>
          </a:p>
        </p:txBody>
      </p:sp>
    </p:spTree>
    <p:extLst>
      <p:ext uri="{BB962C8B-B14F-4D97-AF65-F5344CB8AC3E}">
        <p14:creationId xmlns:p14="http://schemas.microsoft.com/office/powerpoint/2010/main" val="650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1C077-A764-4930-A654-0D34F6C5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6C439-9D21-4393-BFAD-2FE9C690E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6534" y="1088367"/>
            <a:ext cx="5184775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среднее время обработки одного изображения продемонстрировали модели с архитектурой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82CE2-C78C-4CC5-BD75-37E9DBC2B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0863" y="1248265"/>
            <a:ext cx="5373511" cy="4078903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C488DF5C-B239-42E2-8C4D-6A4EB52CF6C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001398" y="5539627"/>
            <a:ext cx="4539016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10 – Среднее время обработки одного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216BE-8F02-4AAA-8F86-A0F5EFC1D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8" y="2442057"/>
            <a:ext cx="5312091" cy="3539867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5D41CAC7-A6E5-4BDD-B16F-0EE1651FCCEA}"/>
              </a:ext>
            </a:extLst>
          </p:cNvPr>
          <p:cNvSpPr txBox="1">
            <a:spLocks/>
          </p:cNvSpPr>
          <p:nvPr/>
        </p:nvSpPr>
        <p:spPr>
          <a:xfrm>
            <a:off x="6869413" y="6093625"/>
            <a:ext cx="4539016" cy="553998"/>
          </a:xfrm>
          <a:prstGeom prst="rect">
            <a:avLst/>
          </a:prstGeom>
        </p:spPr>
        <p:txBody>
          <a:bodyPr vert="horz" wrap="square" lIns="0" tIns="0" rIns="0" bIns="0" numCol="1" spcCol="72000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11 – Точности различных порядков для модели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  <a:endParaRPr lang="ru-RU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2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3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1DF73C9-B60C-44BB-8A7C-15B603FA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371493"/>
            <a:ext cx="11268075" cy="1990725"/>
          </a:xfrm>
          <a:prstGeom prst="rect">
            <a:avLst/>
          </a:prstGeom>
        </p:spPr>
      </p:pic>
      <p:sp>
        <p:nvSpPr>
          <p:cNvPr id="56" name="Заголовок 8">
            <a:extLst>
              <a:ext uri="{FF2B5EF4-FFF2-40B4-BE49-F238E27FC236}">
                <a16:creationId xmlns:a16="http://schemas.microsoft.com/office/drawing/2014/main" id="{CE5B7757-97A2-4928-9798-DAA0A7D81FC8}"/>
              </a:ext>
            </a:extLst>
          </p:cNvPr>
          <p:cNvSpPr txBox="1">
            <a:spLocks/>
          </p:cNvSpPr>
          <p:nvPr/>
        </p:nvSpPr>
        <p:spPr>
          <a:xfrm>
            <a:off x="2794858" y="4835462"/>
            <a:ext cx="6602283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 для классификации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94227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C02302-9C26-4F17-8D10-34445BC866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56017" y="1159645"/>
            <a:ext cx="7092170" cy="4983703"/>
          </a:xfrm>
          <a:prstGeom prst="rect">
            <a:avLst/>
          </a:prstGeom>
        </p:spPr>
      </p:pic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2409146" y="6117625"/>
            <a:ext cx="7373707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2 – Семантическая карта встречаемости ключевых слов</a:t>
            </a:r>
          </a:p>
        </p:txBody>
      </p:sp>
    </p:spTree>
    <p:extLst>
      <p:ext uri="{BB962C8B-B14F-4D97-AF65-F5344CB8AC3E}">
        <p14:creationId xmlns:p14="http://schemas.microsoft.com/office/powerpoint/2010/main" val="5473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2606020" y="5883151"/>
            <a:ext cx="697996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Принцип работы </a:t>
            </a:r>
            <a:r>
              <a:rPr lang="ru-RU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3DA2A9-8783-481B-B50A-96B7F272D0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5659" y="1656690"/>
            <a:ext cx="6979960" cy="35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3086009" y="5943231"/>
            <a:ext cx="6019981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4 – Архитектура модели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ResNet-34</a:t>
            </a:r>
            <a:endParaRPr lang="ru-RU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4FACA-13A0-4FF4-96F6-AC6045FA3D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84" y="1106481"/>
            <a:ext cx="5934710" cy="448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7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139531" y="1551552"/>
            <a:ext cx="4234201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1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модели </a:t>
            </a:r>
          </a:p>
        </p:txBody>
      </p:sp>
      <p:graphicFrame>
        <p:nvGraphicFramePr>
          <p:cNvPr id="14" name="Таблица 9">
            <a:extLst>
              <a:ext uri="{FF2B5EF4-FFF2-40B4-BE49-F238E27FC236}">
                <a16:creationId xmlns:a16="http://schemas.microsoft.com/office/drawing/2014/main" id="{ADBDDA23-117F-4C61-A0CC-EAA3808A1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741416"/>
              </p:ext>
            </p:extLst>
          </p:nvPr>
        </p:nvGraphicFramePr>
        <p:xfrm>
          <a:off x="550863" y="1945120"/>
          <a:ext cx="8184765" cy="371092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36493">
                  <a:extLst>
                    <a:ext uri="{9D8B030D-6E8A-4147-A177-3AD203B41FA5}">
                      <a16:colId xmlns:a16="http://schemas.microsoft.com/office/drawing/2014/main" val="1909452533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404384710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3877010977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3870064182"/>
                    </a:ext>
                  </a:extLst>
                </a:gridCol>
              </a:tblGrid>
              <a:tr h="342897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слоев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слоев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026228"/>
                  </a:ext>
                </a:extLst>
              </a:tr>
              <a:tr h="25625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818409"/>
                  </a:ext>
                </a:extLst>
              </a:tr>
              <a:tr h="34289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VGG-16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MobileNetV3Small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22480"/>
                  </a:ext>
                </a:extLst>
              </a:tr>
              <a:tr h="34289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MobileNetV3Large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736554"/>
                  </a:ext>
                </a:extLst>
              </a:tr>
              <a:tr h="25625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</a:t>
                      </a: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97926"/>
                  </a:ext>
                </a:extLst>
              </a:tr>
              <a:tr h="25625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ResNet-34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EfficientNetV2S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88023"/>
                  </a:ext>
                </a:extLst>
              </a:tr>
              <a:tr h="256253">
                <a:tc rowSpan="2"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ResNet-101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EfficientNetV2M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537894"/>
                  </a:ext>
                </a:extLst>
              </a:tr>
              <a:tr h="617214">
                <a:tc v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EfficientNetV2L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88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71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4A38E-EE59-4EA1-A560-D20DE528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3F7D1-9A0F-4B26-B91B-514B84359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500" y="1056957"/>
            <a:ext cx="5940425" cy="4744085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E6A3094E-5A3A-4FF7-A085-B10001BAF486}"/>
              </a:ext>
            </a:extLst>
          </p:cNvPr>
          <p:cNvSpPr txBox="1">
            <a:spLocks/>
          </p:cNvSpPr>
          <p:nvPr/>
        </p:nvSpPr>
        <p:spPr>
          <a:xfrm>
            <a:off x="2661592" y="6136343"/>
            <a:ext cx="6868819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Примеры изображений из набора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7798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2E6D6-CC9D-4BBD-A337-0061B279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3D847E0-FD32-4384-95A9-0FAD0BB68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45386"/>
              </p:ext>
            </p:extLst>
          </p:nvPr>
        </p:nvGraphicFramePr>
        <p:xfrm>
          <a:off x="550863" y="2041864"/>
          <a:ext cx="8628649" cy="38191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66956">
                  <a:extLst>
                    <a:ext uri="{9D8B030D-6E8A-4147-A177-3AD203B41FA5}">
                      <a16:colId xmlns:a16="http://schemas.microsoft.com/office/drawing/2014/main" val="898148836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3334425090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1359745895"/>
                    </a:ext>
                  </a:extLst>
                </a:gridCol>
                <a:gridCol w="2427781">
                  <a:extLst>
                    <a:ext uri="{9D8B030D-6E8A-4147-A177-3AD203B41FA5}">
                      <a16:colId xmlns:a16="http://schemas.microsoft.com/office/drawing/2014/main" val="3150301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664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42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29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C-17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5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548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839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Boeing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3103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F-16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F-22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348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KC-10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554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8312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U-2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T-6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248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3980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T-43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497212"/>
                  </a:ext>
                </a:extLst>
              </a:tr>
            </a:tbl>
          </a:graphicData>
        </a:graphic>
      </p:graphicFrame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44B356D2-8077-4184-A609-333CFB1BCFE5}"/>
              </a:ext>
            </a:extLst>
          </p:cNvPr>
          <p:cNvSpPr txBox="1">
            <a:spLocks/>
          </p:cNvSpPr>
          <p:nvPr/>
        </p:nvSpPr>
        <p:spPr>
          <a:xfrm>
            <a:off x="550863" y="1660723"/>
            <a:ext cx="506071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2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классов в наборе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5833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3458-6069-462C-9762-FF3BDEBA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5E7B-2F8A-41F0-9635-AE587D7E8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0803677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спользовались библиотеки для языка программирования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обучении использовалось 50 эпох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Использовались методы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ModelCheckpoint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метод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ReduceLROnPlateau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E8A13-BE2D-4E0D-89E7-5E24354D23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640" y="2592280"/>
            <a:ext cx="4979925" cy="3280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B01CC-0AD1-4D2A-AB02-1BDF1DBEFC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592280"/>
            <a:ext cx="5347317" cy="3280417"/>
          </a:xfrm>
          <a:prstGeom prst="rect">
            <a:avLst/>
          </a:prstGeom>
        </p:spPr>
      </p:pic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E428FA8B-A484-424A-A43B-2650C2AE7DCB}"/>
              </a:ext>
            </a:extLst>
          </p:cNvPr>
          <p:cNvSpPr txBox="1">
            <a:spLocks/>
          </p:cNvSpPr>
          <p:nvPr/>
        </p:nvSpPr>
        <p:spPr>
          <a:xfrm>
            <a:off x="837458" y="6093514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6 – Зависимость точности от эпохи</a:t>
            </a:r>
          </a:p>
        </p:txBody>
      </p:sp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3D7BCAB6-D0ED-4B5B-A3A7-A1D13F956F93}"/>
              </a:ext>
            </a:extLst>
          </p:cNvPr>
          <p:cNvSpPr txBox="1">
            <a:spLocks/>
          </p:cNvSpPr>
          <p:nvPr/>
        </p:nvSpPr>
        <p:spPr>
          <a:xfrm>
            <a:off x="6498904" y="5955015"/>
            <a:ext cx="485563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7 – Зависимость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функции потери от эпохи</a:t>
            </a:r>
          </a:p>
        </p:txBody>
      </p:sp>
    </p:spTree>
    <p:extLst>
      <p:ext uri="{BB962C8B-B14F-4D97-AF65-F5344CB8AC3E}">
        <p14:creationId xmlns:p14="http://schemas.microsoft.com/office/powerpoint/2010/main" val="2537426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323</TotalTime>
  <Words>306</Words>
  <Application>Microsoft Office PowerPoint</Application>
  <PresentationFormat>Широкоэкранный</PresentationFormat>
  <Paragraphs>103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Times New Roman</vt:lpstr>
      <vt:lpstr>Wingdings</vt:lpstr>
      <vt:lpstr>Calibri</vt:lpstr>
      <vt:lpstr>Титульная страница</vt:lpstr>
      <vt:lpstr>Текстовые блоки</vt:lpstr>
      <vt:lpstr>Дополнительные блоки</vt:lpstr>
      <vt:lpstr>Классификация различных типов воздушных судов с использованием методов машинного обучения</vt:lpstr>
      <vt:lpstr>Методы машинного обучения</vt:lpstr>
      <vt:lpstr>Методы машинного обучения</vt:lpstr>
      <vt:lpstr>Свёрточные нейронные сети</vt:lpstr>
      <vt:lpstr>Свёрточные нейронные сети</vt:lpstr>
      <vt:lpstr>Свёрточные нейронные сети</vt:lpstr>
      <vt:lpstr>Набор данных</vt:lpstr>
      <vt:lpstr>Набор данных</vt:lpstr>
      <vt:lpstr>Обучение моделей</vt:lpstr>
      <vt:lpstr>Определение оптимальной модели</vt:lpstr>
      <vt:lpstr>Определение оптимальной модели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Stontov Egor</cp:lastModifiedBy>
  <cp:revision>56</cp:revision>
  <dcterms:created xsi:type="dcterms:W3CDTF">2023-06-16T08:15:39Z</dcterms:created>
  <dcterms:modified xsi:type="dcterms:W3CDTF">2025-04-15T00:18:58Z</dcterms:modified>
  <cp:category/>
</cp:coreProperties>
</file>